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sldIdLst>
    <p:sldId id="256" r:id="rId2"/>
    <p:sldId id="1171" r:id="rId3"/>
    <p:sldId id="1222" r:id="rId4"/>
    <p:sldId id="1173" r:id="rId5"/>
    <p:sldId id="1228" r:id="rId6"/>
    <p:sldId id="1175" r:id="rId7"/>
    <p:sldId id="1176" r:id="rId8"/>
    <p:sldId id="1177" r:id="rId9"/>
    <p:sldId id="1227" r:id="rId10"/>
    <p:sldId id="1179" r:id="rId11"/>
    <p:sldId id="1180" r:id="rId12"/>
    <p:sldId id="1181" r:id="rId13"/>
    <p:sldId id="1182" r:id="rId14"/>
    <p:sldId id="1183" r:id="rId15"/>
    <p:sldId id="1184" r:id="rId16"/>
    <p:sldId id="1185" r:id="rId17"/>
    <p:sldId id="1186" r:id="rId18"/>
    <p:sldId id="1187" r:id="rId19"/>
    <p:sldId id="1188" r:id="rId20"/>
    <p:sldId id="1189" r:id="rId21"/>
    <p:sldId id="1190" r:id="rId22"/>
    <p:sldId id="1191" r:id="rId23"/>
    <p:sldId id="1192" r:id="rId24"/>
    <p:sldId id="1193" r:id="rId25"/>
    <p:sldId id="1194" r:id="rId26"/>
    <p:sldId id="1195" r:id="rId27"/>
    <p:sldId id="1196" r:id="rId28"/>
    <p:sldId id="1197" r:id="rId29"/>
    <p:sldId id="1226" r:id="rId30"/>
    <p:sldId id="1199" r:id="rId31"/>
    <p:sldId id="1200" r:id="rId32"/>
    <p:sldId id="1225" r:id="rId33"/>
    <p:sldId id="1209" r:id="rId34"/>
    <p:sldId id="1210" r:id="rId35"/>
    <p:sldId id="1229" r:id="rId36"/>
    <p:sldId id="1230" r:id="rId37"/>
    <p:sldId id="1231" r:id="rId38"/>
    <p:sldId id="1232" r:id="rId39"/>
    <p:sldId id="1233" r:id="rId40"/>
    <p:sldId id="1213" r:id="rId41"/>
    <p:sldId id="1224" r:id="rId42"/>
    <p:sldId id="1215" r:id="rId43"/>
    <p:sldId id="1216" r:id="rId44"/>
    <p:sldId id="1217" r:id="rId45"/>
    <p:sldId id="1223" r:id="rId46"/>
    <p:sldId id="1219" r:id="rId47"/>
    <p:sldId id="1220" r:id="rId48"/>
    <p:sldId id="1234" r:id="rId49"/>
    <p:sldId id="1221" r:id="rId50"/>
    <p:sldId id="1235" r:id="rId5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20 – Recursion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Stacks will help us track what we are doing when tracing through recursive code</a:t>
            </a:r>
          </a:p>
          <a:p>
            <a:pPr lvl="3"/>
            <a:endParaRPr lang="en-US" dirty="0"/>
          </a:p>
          <a:p>
            <a:r>
              <a:rPr lang="en-US" dirty="0" smtClean="0"/>
              <a:t>Remember, stacks are </a:t>
            </a:r>
            <a:r>
              <a:rPr lang="en-US" b="1" dirty="0" smtClean="0"/>
              <a:t>LIFO</a:t>
            </a:r>
            <a:r>
              <a:rPr lang="en-US" dirty="0" smtClean="0"/>
              <a:t> data structures</a:t>
            </a:r>
          </a:p>
          <a:p>
            <a:pPr lvl="1"/>
            <a:r>
              <a:rPr lang="en-US" dirty="0" smtClean="0"/>
              <a:t>Last In, First Out</a:t>
            </a:r>
          </a:p>
          <a:p>
            <a:endParaRPr lang="en-US" dirty="0" smtClean="0"/>
          </a:p>
          <a:p>
            <a:r>
              <a:rPr lang="en-US" dirty="0" smtClean="0"/>
              <a:t>We’ll be doing a recursive trace of </a:t>
            </a:r>
            <a:br>
              <a:rPr lang="en-US" dirty="0" smtClean="0"/>
            </a:br>
            <a:r>
              <a:rPr lang="en-US" dirty="0" smtClean="0"/>
              <a:t>the summation function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567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Summation Funcion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addition of a sequence of numbers</a:t>
            </a:r>
          </a:p>
          <a:p>
            <a:r>
              <a:rPr lang="en-US" dirty="0" smtClean="0"/>
              <a:t>The summation of a number is that number plus all of the numbers less than it (down to 0)</a:t>
            </a:r>
          </a:p>
          <a:p>
            <a:pPr lvl="1"/>
            <a:r>
              <a:rPr lang="en-US" dirty="0" smtClean="0"/>
              <a:t>Summation of 5: 	 5 + 4 + 3 + 2 + 1</a:t>
            </a:r>
          </a:p>
          <a:p>
            <a:pPr lvl="1"/>
            <a:r>
              <a:rPr lang="en-US" dirty="0" smtClean="0"/>
              <a:t>Summation of 6: 6 + 5 + 4</a:t>
            </a:r>
            <a:r>
              <a:rPr lang="en-US" dirty="0"/>
              <a:t> + 3 + 2 + </a:t>
            </a:r>
            <a:r>
              <a:rPr lang="en-US" dirty="0" smtClean="0"/>
              <a:t>1</a:t>
            </a:r>
          </a:p>
          <a:p>
            <a:r>
              <a:rPr lang="en-US" dirty="0" smtClean="0"/>
              <a:t>What does a recursive implementation look like?  What’s the base case?  Recursive case?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98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15840" y="2197012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Base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Don’t want to go below 0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Summation of 0 is 0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791712" y="2797177"/>
            <a:ext cx="1024128" cy="848231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5840" y="3641764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Recursive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Otherwise, summation is </a:t>
            </a:r>
            <a:br>
              <a:rPr lang="en-US" sz="2400" dirty="0" smtClean="0">
                <a:cs typeface="Courier New" panose="02070309020205020404" pitchFamily="49" charset="0"/>
              </a:rPr>
            </a:br>
            <a:r>
              <a:rPr lang="en-US" sz="2400" dirty="0" err="1" smtClean="0"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cs typeface="Courier New" panose="02070309020205020404" pitchFamily="49" charset="0"/>
              </a:rPr>
              <a:t> + summation(num-1)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37232" y="4241928"/>
            <a:ext cx="2578608" cy="433704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25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fact(0)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fact(1)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fact(2)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fact(3)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fact(4)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main()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2" name="Rectangle 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8496" y="356363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496" y="407212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78496" y="4491703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78496" y="506072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78496" y="527051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3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69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40714" y="2840312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2311898" y="2840312"/>
            <a:ext cx="1144010" cy="338554"/>
            <a:chOff x="4736655" y="3713284"/>
            <a:chExt cx="1144010" cy="338554"/>
          </a:xfrm>
        </p:grpSpPr>
        <p:sp>
          <p:nvSpPr>
            <p:cNvPr id="26" name="TextBox 25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07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69792" y="1568308"/>
            <a:ext cx="358025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This is a local variable.  Each time the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cs typeface="Courier New" panose="02070309020205020404" pitchFamily="49" charset="0"/>
              </a:rPr>
              <a:t> function is called, the new instance gets its own </a:t>
            </a:r>
            <a:r>
              <a:rPr lang="en-US" sz="2400" u="sng" dirty="0" smtClean="0">
                <a:cs typeface="Courier New" panose="02070309020205020404" pitchFamily="49" charset="0"/>
              </a:rPr>
              <a:t>unique</a:t>
            </a:r>
            <a:r>
              <a:rPr lang="en-US" sz="2400" dirty="0" smtClean="0">
                <a:cs typeface="Courier New" panose="02070309020205020404" pitchFamily="49" charset="0"/>
              </a:rPr>
              <a:t> local variables.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" name="Rectangle 4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257433" y="2681084"/>
            <a:ext cx="1597876" cy="65406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2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6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90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5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Table 46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" name="Rectangle 47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74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/>
              <a:t>Stacks</a:t>
            </a:r>
          </a:p>
          <a:p>
            <a:r>
              <a:rPr lang="en-US" dirty="0" smtClean="0"/>
              <a:t>Parts of a recursive function:</a:t>
            </a:r>
          </a:p>
          <a:p>
            <a:pPr lvl="1"/>
            <a:r>
              <a:rPr lang="en-US" sz="3200" dirty="0" smtClean="0"/>
              <a:t>Base case: when to stop</a:t>
            </a:r>
          </a:p>
          <a:p>
            <a:pPr lvl="1"/>
            <a:r>
              <a:rPr lang="en-US" sz="3200" dirty="0" smtClean="0"/>
              <a:t>Recursive case: when to go (again)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96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29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14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Arc 55"/>
          <p:cNvSpPr/>
          <p:nvPr/>
        </p:nvSpPr>
        <p:spPr>
          <a:xfrm>
            <a:off x="4220307" y="4217418"/>
            <a:ext cx="2466394" cy="1435671"/>
          </a:xfrm>
          <a:prstGeom prst="arc">
            <a:avLst>
              <a:gd name="adj1" fmla="val 6818964"/>
              <a:gd name="adj2" fmla="val 16073742"/>
            </a:avLst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4409912" y="4388916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60" name="Table 59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" name="Rectangle 60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55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6" grpId="0" animBg="1"/>
      <p:bldP spid="57" grpId="0"/>
      <p:bldP spid="7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1 + 0 (= 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Arc 56"/>
          <p:cNvSpPr/>
          <p:nvPr/>
        </p:nvSpPr>
        <p:spPr>
          <a:xfrm flipH="1">
            <a:off x="6125656" y="2167601"/>
            <a:ext cx="1495046" cy="2146467"/>
          </a:xfrm>
          <a:prstGeom prst="arc">
            <a:avLst>
              <a:gd name="adj1" fmla="val 5731553"/>
              <a:gd name="adj2" fmla="val 15363412"/>
            </a:avLst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7471003" y="2577529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62" name="Table 61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68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59" grpId="0"/>
      <p:bldP spid="6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2 + 1 (=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Arc 48"/>
          <p:cNvSpPr/>
          <p:nvPr/>
        </p:nvSpPr>
        <p:spPr>
          <a:xfrm>
            <a:off x="1611477" y="1863261"/>
            <a:ext cx="5319338" cy="3552641"/>
          </a:xfrm>
          <a:prstGeom prst="arc">
            <a:avLst>
              <a:gd name="adj1" fmla="val 19353711"/>
              <a:gd name="adj2" fmla="val 5626665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730908" y="3750175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3</a:t>
            </a:r>
          </a:p>
        </p:txBody>
      </p:sp>
      <p:graphicFrame>
        <p:nvGraphicFramePr>
          <p:cNvPr id="51" name="Table 50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" name="Rectangle 51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9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9" grpId="0" animBg="1"/>
      <p:bldP spid="50" grpId="0"/>
      <p:bldP spid="6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3 + 3 (= 6)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Arc 40"/>
          <p:cNvSpPr/>
          <p:nvPr/>
        </p:nvSpPr>
        <p:spPr>
          <a:xfrm flipH="1">
            <a:off x="3180077" y="3681984"/>
            <a:ext cx="1618525" cy="1772858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798602" y="4333491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6</a:t>
            </a: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3" name="Rectangle 52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04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1" grpId="0" animBg="1"/>
      <p:bldP spid="42" grpId="0"/>
      <p:bldP spid="6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4 + 6 (=10)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Arc 29"/>
          <p:cNvSpPr/>
          <p:nvPr/>
        </p:nvSpPr>
        <p:spPr>
          <a:xfrm flipH="1">
            <a:off x="-754840" y="1841221"/>
            <a:ext cx="4826967" cy="2970524"/>
          </a:xfrm>
          <a:prstGeom prst="arc">
            <a:avLst>
              <a:gd name="adj1" fmla="val 10425674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389709" y="2082932"/>
            <a:ext cx="136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10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" name="Rectangle 4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88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30" grpId="0" animBg="1"/>
      <p:bldP spid="31" grpId="0"/>
      <p:bldP spid="5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3" name="Arc 22"/>
          <p:cNvSpPr/>
          <p:nvPr/>
        </p:nvSpPr>
        <p:spPr>
          <a:xfrm flipH="1">
            <a:off x="470285" y="1045578"/>
            <a:ext cx="1618525" cy="1037354"/>
          </a:xfrm>
          <a:prstGeom prst="arc">
            <a:avLst>
              <a:gd name="adj1" fmla="val 7436056"/>
              <a:gd name="adj2" fmla="val 15363412"/>
            </a:avLst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088811" y="1209298"/>
            <a:ext cx="1730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40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Rectangle 5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control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00669" y="3987379"/>
            <a:ext cx="311760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 stack is empty!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09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Returning and Recursio</a:t>
            </a:r>
            <a:r>
              <a:rPr lang="en-US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82968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40478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goal is to return a final value</a:t>
            </a:r>
          </a:p>
          <a:p>
            <a:pPr lvl="1"/>
            <a:r>
              <a:rPr lang="en-US" dirty="0" smtClean="0"/>
              <a:t>Every recursive call </a:t>
            </a:r>
            <a:r>
              <a:rPr lang="en-US" u="sng" dirty="0" smtClean="0"/>
              <a:t>must</a:t>
            </a:r>
            <a:r>
              <a:rPr lang="en-US" dirty="0" smtClean="0"/>
              <a:t> return a value</a:t>
            </a:r>
          </a:p>
          <a:p>
            <a:pPr lvl="1"/>
            <a:r>
              <a:rPr lang="en-US" dirty="0" smtClean="0"/>
              <a:t>You must be able to pass it “back up”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In most cases, the base case should return as well</a:t>
            </a:r>
          </a:p>
          <a:p>
            <a:pPr lvl="3"/>
            <a:endParaRPr lang="en-US" dirty="0"/>
          </a:p>
          <a:p>
            <a:r>
              <a:rPr lang="en-US" dirty="0" smtClean="0"/>
              <a:t>Remember to pay attention to what </a:t>
            </a:r>
            <a:br>
              <a:rPr lang="en-US" dirty="0" smtClean="0"/>
            </a:br>
            <a:r>
              <a:rPr lang="en-US" dirty="0" smtClean="0"/>
              <a:t>happens at the “end” of a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213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84836" y="3032171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84836" y="4722466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9" y="3863390"/>
            <a:ext cx="649766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52362" y="398629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93760" y="148988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228846" y="1244867"/>
            <a:ext cx="1477266" cy="412615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3332973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1" y="2270561"/>
            <a:ext cx="773854" cy="510982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1" y="4155570"/>
            <a:ext cx="662789" cy="73617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3141787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47745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29099" y="2348994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078" y="5835537"/>
            <a:ext cx="44050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Does this work?  What’s wrong?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0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3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 list of sorted elements (e.g., words), f</a:t>
            </a:r>
            <a:r>
              <a:rPr lang="en-US" sz="3200" dirty="0" smtClean="0"/>
              <a:t>ind a specific word as quickly as possible</a:t>
            </a:r>
          </a:p>
          <a:p>
            <a:endParaRPr lang="en-US" dirty="0"/>
          </a:p>
          <a:p>
            <a:r>
              <a:rPr lang="en-US" dirty="0" smtClean="0"/>
              <a:t>We could start from the beginning and iterate through the list until we find it</a:t>
            </a:r>
          </a:p>
          <a:p>
            <a:pPr lvl="1"/>
            <a:r>
              <a:rPr lang="en-US" sz="3200" dirty="0" smtClean="0"/>
              <a:t>But that could take a long time!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74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a “divide and conquer” approach</a:t>
            </a:r>
          </a:p>
          <a:p>
            <a:endParaRPr lang="en-US" dirty="0"/>
          </a:p>
          <a:p>
            <a:r>
              <a:rPr lang="en-US" dirty="0" smtClean="0"/>
              <a:t>Go to the middle, and compare the element there to the one we’re looking for</a:t>
            </a:r>
          </a:p>
          <a:p>
            <a:pPr lvl="1"/>
            <a:r>
              <a:rPr lang="en-US" dirty="0" smtClean="0"/>
              <a:t>If it’s larger, we know it’s not in the last half</a:t>
            </a:r>
          </a:p>
          <a:p>
            <a:pPr lvl="1"/>
            <a:r>
              <a:rPr lang="en-US" dirty="0" smtClean="0"/>
              <a:t>If it’s smaller, we know it’s not in the first half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If it’s the same, we found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09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312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60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 flipH="1">
            <a:off x="5741696" y="4234030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9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“G”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 flipH="1">
            <a:off x="2445346" y="3479095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>
            <a:off x="2576097" y="4252279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>
            <a:off x="3610142" y="4414417"/>
            <a:ext cx="469756" cy="817335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5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gain a more solid understanding of recursion</a:t>
            </a:r>
          </a:p>
          <a:p>
            <a:r>
              <a:rPr lang="en-US" dirty="0" smtClean="0"/>
              <a:t>To explore what goes on “behind the scenes”</a:t>
            </a:r>
          </a:p>
          <a:p>
            <a:r>
              <a:rPr lang="en-US" dirty="0" smtClean="0"/>
              <a:t>To examine individual examples of recursion</a:t>
            </a:r>
          </a:p>
          <a:p>
            <a:pPr lvl="1"/>
            <a:r>
              <a:rPr lang="en-US" dirty="0" smtClean="0"/>
              <a:t>Binary Search</a:t>
            </a:r>
          </a:p>
          <a:p>
            <a:pPr lvl="1"/>
            <a:r>
              <a:rPr lang="en-US" dirty="0" smtClean="0"/>
              <a:t>Fibonacci Sequence</a:t>
            </a:r>
          </a:p>
          <a:p>
            <a:r>
              <a:rPr lang="en-US" dirty="0" smtClean="0"/>
              <a:t>To better understand when it is best to use recursion, and when it is best to use iteration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762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implemented 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loop</a:t>
            </a:r>
          </a:p>
          <a:p>
            <a:pPr lvl="1"/>
            <a:r>
              <a:rPr lang="en-US" dirty="0" smtClean="0"/>
              <a:t>But it’s also possible to use recursion</a:t>
            </a:r>
          </a:p>
          <a:p>
            <a:endParaRPr lang="en-US" dirty="0"/>
          </a:p>
          <a:p>
            <a:r>
              <a:rPr lang="en-US" dirty="0" smtClean="0"/>
              <a:t>What is the base case?</a:t>
            </a:r>
            <a:endParaRPr lang="en-US" dirty="0"/>
          </a:p>
          <a:p>
            <a:r>
              <a:rPr lang="en-US" dirty="0" smtClean="0"/>
              <a:t>What is the recursive case?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796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vs Iteration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81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and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are important</a:t>
            </a:r>
            <a:endParaRPr lang="en-US" dirty="0"/>
          </a:p>
          <a:p>
            <a:pPr lvl="1"/>
            <a:r>
              <a:rPr lang="en-US" dirty="0" smtClean="0"/>
              <a:t>All </a:t>
            </a:r>
            <a:r>
              <a:rPr lang="en-US" dirty="0"/>
              <a:t>modern programming languages support them</a:t>
            </a:r>
          </a:p>
          <a:p>
            <a:pPr lvl="1"/>
            <a:r>
              <a:rPr lang="en-US" dirty="0" smtClean="0"/>
              <a:t>Some </a:t>
            </a:r>
            <a:r>
              <a:rPr lang="en-US" dirty="0"/>
              <a:t>problems are easy </a:t>
            </a:r>
            <a:r>
              <a:rPr lang="en-US" dirty="0" smtClean="0"/>
              <a:t>to solve when using </a:t>
            </a:r>
            <a:br>
              <a:rPr lang="en-US" dirty="0" smtClean="0"/>
            </a:br>
            <a:r>
              <a:rPr lang="en-US" dirty="0" smtClean="0"/>
              <a:t>one </a:t>
            </a:r>
            <a:r>
              <a:rPr lang="en-US" dirty="0"/>
              <a:t>and difficult </a:t>
            </a:r>
            <a:r>
              <a:rPr lang="en-US" dirty="0" smtClean="0"/>
              <a:t>to solve if using </a:t>
            </a:r>
            <a:r>
              <a:rPr lang="en-US" dirty="0"/>
              <a:t>the </a:t>
            </a:r>
            <a:r>
              <a:rPr lang="en-US" dirty="0" smtClean="0"/>
              <a:t>other</a:t>
            </a:r>
          </a:p>
          <a:p>
            <a:pPr lvl="1"/>
            <a:endParaRPr lang="en-US" dirty="0"/>
          </a:p>
          <a:p>
            <a:r>
              <a:rPr lang="en-US" dirty="0" smtClean="0"/>
              <a:t>How do you decide which to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012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Iteration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and efficiency is an issue</a:t>
            </a:r>
          </a:p>
          <a:p>
            <a:pPr lvl="1"/>
            <a:r>
              <a:rPr lang="en-US" dirty="0" smtClean="0"/>
              <a:t>Iteration doesn’t push things onto the stack</a:t>
            </a:r>
          </a:p>
          <a:p>
            <a:pPr lvl="1"/>
            <a:r>
              <a:rPr lang="en-US" dirty="0" smtClean="0"/>
              <a:t>Can’t “run out” of room like recursion does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problem is an obvious fit for iteration</a:t>
            </a:r>
          </a:p>
          <a:p>
            <a:pPr lvl="1"/>
            <a:r>
              <a:rPr lang="en-US" dirty="0" smtClean="0"/>
              <a:t>Processing every element of a list (or a 2D list)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93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Recursion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is not an issue</a:t>
            </a:r>
            <a:endParaRPr lang="en-US" dirty="0"/>
          </a:p>
          <a:p>
            <a:r>
              <a:rPr lang="en-US" dirty="0" smtClean="0"/>
              <a:t>The data being processed is recursive</a:t>
            </a:r>
          </a:p>
          <a:p>
            <a:pPr lvl="1"/>
            <a:r>
              <a:rPr lang="en-US" dirty="0" smtClean="0"/>
              <a:t>A hierarchical data structure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 recursive algorithm is obvious</a:t>
            </a:r>
          </a:p>
          <a:p>
            <a:pPr lvl="1"/>
            <a:r>
              <a:rPr lang="en-US" dirty="0" smtClean="0"/>
              <a:t>(Will happen with time, as you gain experience)</a:t>
            </a:r>
          </a:p>
          <a:p>
            <a:r>
              <a:rPr lang="en-US" dirty="0" smtClean="0"/>
              <a:t>Clarity and simplicity of code is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12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Fibonacci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7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series</a:t>
            </a:r>
          </a:p>
          <a:p>
            <a:r>
              <a:rPr lang="en-US" dirty="0" smtClean="0"/>
              <a:t>Starts with 0 and 1</a:t>
            </a:r>
          </a:p>
          <a:p>
            <a:endParaRPr lang="en-US" dirty="0" smtClean="0"/>
          </a:p>
          <a:p>
            <a:r>
              <a:rPr lang="en-US" dirty="0" smtClean="0"/>
              <a:t>Next number is found by adding the previous two numbers together</a:t>
            </a:r>
          </a:p>
          <a:p>
            <a:r>
              <a:rPr lang="en-US" dirty="0" smtClean="0"/>
              <a:t>Pattern is repeated over and over (and over…)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56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Starts with 0, 1, 1</a:t>
            </a:r>
          </a:p>
          <a:p>
            <a:r>
              <a:rPr lang="en-US" dirty="0" smtClean="0"/>
              <a:t>Next number is …?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70713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805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732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2750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8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4787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6824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842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8860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9879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0897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55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916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89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7495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144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0736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233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06520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377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72304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610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7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3808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987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1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474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Implement Fibonacci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formula for a number in the sequence: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fib(n) = fib(n-1) + fib(n-2)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 is our base case?</a:t>
            </a:r>
          </a:p>
          <a:p>
            <a:r>
              <a:rPr lang="en-US" dirty="0" smtClean="0"/>
              <a:t>What is our recursive case?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26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8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Project 2 out on Blackboard</a:t>
            </a:r>
          </a:p>
          <a:p>
            <a:pPr lvl="1"/>
            <a:r>
              <a:rPr lang="en-US" dirty="0" smtClean="0"/>
              <a:t>Project due </a:t>
            </a:r>
            <a:r>
              <a:rPr lang="en-US" dirty="0"/>
              <a:t>Friday, April </a:t>
            </a:r>
            <a:r>
              <a:rPr lang="en-US" dirty="0" smtClean="0"/>
              <a:t>21st </a:t>
            </a:r>
            <a:r>
              <a:rPr lang="en-US" dirty="0"/>
              <a:t>@ 8:59:59 </a:t>
            </a:r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Homework 6 will come out Saturday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May 19th from 6 to 8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Survey #2 out now, due Sunday @ 11:59 PM</a:t>
            </a:r>
          </a:p>
          <a:p>
            <a:pPr lvl="1"/>
            <a:r>
              <a:rPr lang="en-US" dirty="0" smtClean="0"/>
              <a:t>Survey  #3 will be out soon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84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Solving a problem using recursion means the solution depends on solutions to smaller instances of the same </a:t>
            </a:r>
            <a:r>
              <a:rPr lang="en-US" dirty="0" smtClean="0"/>
              <a:t>problem</a:t>
            </a:r>
          </a:p>
          <a:p>
            <a:endParaRPr lang="en-US" dirty="0" smtClean="0"/>
          </a:p>
          <a:p>
            <a:r>
              <a:rPr lang="en-US" dirty="0" smtClean="0"/>
              <a:t>In other words, to define a function or calculate a number by the repeated application of an algorithm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69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procedure,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479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5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Code Tracing: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45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25479</TotalTime>
  <Words>1783</Words>
  <Application>Microsoft Office PowerPoint</Application>
  <PresentationFormat>On-screen Show (4:3)</PresentationFormat>
  <Paragraphs>822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20 – Recursion (Continued)</vt:lpstr>
      <vt:lpstr>Last Class We Covered</vt:lpstr>
      <vt:lpstr>Any Questions from Last Time?</vt:lpstr>
      <vt:lpstr>Today’s Objectives</vt:lpstr>
      <vt:lpstr>Review of Recursion</vt:lpstr>
      <vt:lpstr>What is Recursion?</vt:lpstr>
      <vt:lpstr>Recursive Procedures</vt:lpstr>
      <vt:lpstr>“Cases” in Recursion</vt:lpstr>
      <vt:lpstr>Code Tracing: Recursion</vt:lpstr>
      <vt:lpstr>Stacks and Tracing</vt:lpstr>
      <vt:lpstr>Summation Funcion</vt:lpstr>
      <vt:lpstr>Summation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Returning and Recursion</vt:lpstr>
      <vt:lpstr>Returning Values</vt:lpstr>
      <vt:lpstr>PowerPoint Presentation</vt:lpstr>
      <vt:lpstr>Binary Search</vt:lpstr>
      <vt:lpstr>Searching</vt:lpstr>
      <vt:lpstr>Binary Search</vt:lpstr>
      <vt:lpstr>Binary Search Example</vt:lpstr>
      <vt:lpstr>Binary Search Example</vt:lpstr>
      <vt:lpstr>Binary Search Example</vt:lpstr>
      <vt:lpstr>Binary Search Example</vt:lpstr>
      <vt:lpstr>Binary Search Example</vt:lpstr>
      <vt:lpstr>Binary Search</vt:lpstr>
      <vt:lpstr>Recursion vs Iteration</vt:lpstr>
      <vt:lpstr>Recursion and Iteration</vt:lpstr>
      <vt:lpstr>Use Iteration When…</vt:lpstr>
      <vt:lpstr>Use Recursion When…</vt:lpstr>
      <vt:lpstr>Fibonacci Sequences</vt:lpstr>
      <vt:lpstr>Fibonacci Sequence</vt:lpstr>
      <vt:lpstr>Fibonacci Sequence</vt:lpstr>
      <vt:lpstr>Time for…</vt:lpstr>
      <vt:lpstr>Recursively Implement Fibonacci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331</cp:revision>
  <dcterms:created xsi:type="dcterms:W3CDTF">2014-05-05T14:25:42Z</dcterms:created>
  <dcterms:modified xsi:type="dcterms:W3CDTF">2017-04-25T03:17:26Z</dcterms:modified>
</cp:coreProperties>
</file>